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94850" autoAdjust="0"/>
  </p:normalViewPr>
  <p:slideViewPr>
    <p:cSldViewPr snapToGrid="0" snapToObjects="1">
      <p:cViewPr>
        <p:scale>
          <a:sx n="59" d="100"/>
          <a:sy n="59" d="100"/>
        </p:scale>
        <p:origin x="480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04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5ED8A-801B-8494-8B6F-FF984BB72AA7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BED34-D538-62DC-2B4E-4F56278DB263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B56C8-32A9-9D2B-6132-5D791E3EE468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EB04B-3D0E-F2ED-F3FC-FB0A6EB040E5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068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113CC-6CCB-F1B1-0AD8-4D824B066BE3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C43BB-B7C5-B2C9-6343-2B2E52612ACE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E1E3B-1DE5-B58A-8E26-9DEA1BB7B646}"/>
              </a:ext>
            </a:extLst>
          </p:cNvPr>
          <p:cNvSpPr txBox="1"/>
          <p:nvPr userDrawn="1"/>
        </p:nvSpPr>
        <p:spPr>
          <a:xfrm>
            <a:off x="12841942" y="7801617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65782-0C2B-21D5-4E86-55B1B0D3C3D2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389EB-27D0-386E-5278-2BCD151992B6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C92FC-8A19-84E5-0972-F3CAF9FE2390}"/>
              </a:ext>
            </a:extLst>
          </p:cNvPr>
          <p:cNvSpPr txBox="1"/>
          <p:nvPr userDrawn="1"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37823"/>
            <a:ext cx="7437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37328"/>
            <a:ext cx="3777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Recognize • Prevent • Protect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90BB7-BAA3-BABC-011C-D26FE160E73A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BAECEB-9656-ED69-0CA2-942CAEFB7500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62" y="641509"/>
            <a:ext cx="6204347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Suspect Phishing? Act Now!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3062" y="1641634"/>
            <a:ext cx="132642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encounter a suspicious message, your actions (or inactions) can make a significant difference. Follow these steps immediately.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3062" y="2173367"/>
            <a:ext cx="1657945" cy="1124426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815" y="2598301"/>
            <a:ext cx="274439" cy="2744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36150" y="2368510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 Not Engage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536150" y="2790468"/>
            <a:ext cx="896183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 not click on any links, open attachments, or reply to the message. This prevents further compromise.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2438519" y="3288268"/>
            <a:ext cx="11411307" cy="11430"/>
          </a:xfrm>
          <a:prstGeom prst="roundRect">
            <a:avLst>
              <a:gd name="adj" fmla="val 256125"/>
            </a:avLst>
          </a:prstGeom>
          <a:solidFill>
            <a:srgbClr val="61646A"/>
          </a:solidFill>
          <a:ln/>
        </p:spPr>
      </p:sp>
      <p:sp>
        <p:nvSpPr>
          <p:cNvPr id="9" name="Shape 6"/>
          <p:cNvSpPr/>
          <p:nvPr/>
        </p:nvSpPr>
        <p:spPr>
          <a:xfrm>
            <a:off x="683062" y="3395305"/>
            <a:ext cx="3316010" cy="1124426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3847" y="3820239"/>
            <a:ext cx="274439" cy="27443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194215" y="3590449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Report to IT/Security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4194215" y="4012406"/>
            <a:ext cx="903231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 the suspicious message to your organization's IT or security team immediately for investigation.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4096583" y="4510207"/>
            <a:ext cx="9753243" cy="11430"/>
          </a:xfrm>
          <a:prstGeom prst="roundRect">
            <a:avLst>
              <a:gd name="adj" fmla="val 256125"/>
            </a:avLst>
          </a:prstGeom>
          <a:solidFill>
            <a:srgbClr val="61646A"/>
          </a:solidFill>
          <a:ln/>
        </p:spPr>
      </p:sp>
      <p:sp>
        <p:nvSpPr>
          <p:cNvPr id="14" name="Shape 10"/>
          <p:cNvSpPr/>
          <p:nvPr/>
        </p:nvSpPr>
        <p:spPr>
          <a:xfrm>
            <a:off x="683062" y="4617244"/>
            <a:ext cx="4974074" cy="1436608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2879" y="5198269"/>
            <a:ext cx="274439" cy="27443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852279" y="4812387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Delete the Message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5852279" y="5234345"/>
            <a:ext cx="789991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reported, delete the phishing email or message to prevent accidental future interaction.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5754648" y="6044327"/>
            <a:ext cx="8095178" cy="11430"/>
          </a:xfrm>
          <a:prstGeom prst="roundRect">
            <a:avLst>
              <a:gd name="adj" fmla="val 256125"/>
            </a:avLst>
          </a:prstGeom>
          <a:solidFill>
            <a:srgbClr val="61646A"/>
          </a:solidFill>
          <a:ln/>
        </p:spPr>
      </p:sp>
      <p:sp>
        <p:nvSpPr>
          <p:cNvPr id="19" name="Shape 14"/>
          <p:cNvSpPr/>
          <p:nvPr/>
        </p:nvSpPr>
        <p:spPr>
          <a:xfrm>
            <a:off x="683062" y="6151364"/>
            <a:ext cx="6632138" cy="1436608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911" y="6732389"/>
            <a:ext cx="274439" cy="27443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10343" y="6346508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Change Passwords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510343" y="6768465"/>
            <a:ext cx="624185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suspect you may have clicked a link or entered credentials, change your passwords for affected accounts immediately.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14B75-72A1-2C22-E65F-24EEF9D80AB2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CB442-DAE3-CDE6-15BD-EEC0864016F9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441" y="526852"/>
            <a:ext cx="4789527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Phishing?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0441" y="1412796"/>
            <a:ext cx="7803118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is a deceptive cyberattack where malicious actors attempt to trick individuals into revealing sensitive information or performing actions that compromise security. Attackers often masquerade as trustworthy entities to gain your confidence.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0441" y="2547699"/>
            <a:ext cx="3805714" cy="2789396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6" name="Shape 3"/>
          <p:cNvSpPr/>
          <p:nvPr/>
        </p:nvSpPr>
        <p:spPr>
          <a:xfrm>
            <a:off x="862012" y="2739271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FFBC8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008" y="2897267"/>
            <a:ext cx="258604" cy="2586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2012" y="3505557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Deceptive Tactics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62012" y="3919657"/>
            <a:ext cx="3422571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use psychological manipulation to bypass security measures, exploiting human trust and curiosity.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4667726" y="2547699"/>
            <a:ext cx="3805833" cy="2789396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1" name="Shape 7"/>
          <p:cNvSpPr/>
          <p:nvPr/>
        </p:nvSpPr>
        <p:spPr>
          <a:xfrm>
            <a:off x="4859298" y="2739271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FFBC8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7294" y="2897267"/>
            <a:ext cx="258604" cy="2586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9298" y="3505557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Information Targeted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59298" y="3919657"/>
            <a:ext cx="3422690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Commonly sought data includes login credentials, financial details, and personal identification numbers.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70441" y="5528667"/>
            <a:ext cx="7803118" cy="2176463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6" name="Shape 11"/>
          <p:cNvSpPr/>
          <p:nvPr/>
        </p:nvSpPr>
        <p:spPr>
          <a:xfrm>
            <a:off x="862012" y="5720239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FFBC8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008" y="5878235"/>
            <a:ext cx="258604" cy="2586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2012" y="6486525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Consequences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62012" y="6900624"/>
            <a:ext cx="7419975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phishing can lead to identity theft, financial loss, and severe data breaches for individuals and organizations.</a:t>
            </a:r>
            <a:endParaRPr 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D1822-4974-AF84-0A48-94A0DAA50A4C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0E679-42E3-E441-B1B1-7602DEE8F9C5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465" y="942261"/>
            <a:ext cx="4987290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Phishing Attack Types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4465" y="1582460"/>
            <a:ext cx="817506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isn't just about emails anymore. Attackers use various communication channels to ensnare their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84465" y="2167295"/>
            <a:ext cx="8175069" cy="1112877"/>
          </a:xfrm>
          <a:prstGeom prst="roundRect">
            <a:avLst>
              <a:gd name="adj" fmla="val 7168"/>
            </a:avLst>
          </a:prstGeom>
          <a:solidFill>
            <a:srgbClr val="292C32"/>
          </a:solidFill>
          <a:ln w="28575">
            <a:solidFill>
              <a:schemeClr val="bg1">
                <a:lumMod val="65000"/>
              </a:schemeClr>
            </a:solidFill>
          </a:ln>
        </p:spPr>
      </p:sp>
      <p:sp>
        <p:nvSpPr>
          <p:cNvPr id="7" name="Shape 4"/>
          <p:cNvSpPr/>
          <p:nvPr/>
        </p:nvSpPr>
        <p:spPr>
          <a:xfrm>
            <a:off x="4364355" y="1959650"/>
            <a:ext cx="415290" cy="415290"/>
          </a:xfrm>
          <a:prstGeom prst="roundRect">
            <a:avLst>
              <a:gd name="adj" fmla="val 220183"/>
            </a:avLst>
          </a:prstGeom>
          <a:solidFill>
            <a:srgbClr val="FFBC8F"/>
          </a:solidFill>
          <a:ln/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83291E-5C8C-65B8-7FC5-33A8F28878F2}"/>
              </a:ext>
            </a:extLst>
          </p:cNvPr>
          <p:cNvGrpSpPr/>
          <p:nvPr/>
        </p:nvGrpSpPr>
        <p:grpSpPr>
          <a:xfrm>
            <a:off x="470177" y="2084189"/>
            <a:ext cx="8175069" cy="950000"/>
            <a:chOff x="484465" y="2084189"/>
            <a:chExt cx="8175069" cy="950000"/>
          </a:xfrm>
        </p:grpSpPr>
        <p:sp>
          <p:nvSpPr>
            <p:cNvPr id="6" name="Shape 3"/>
            <p:cNvSpPr/>
            <p:nvPr/>
          </p:nvSpPr>
          <p:spPr>
            <a:xfrm>
              <a:off x="484465" y="2152055"/>
              <a:ext cx="8175069" cy="60960"/>
            </a:xfrm>
            <a:prstGeom prst="roundRect">
              <a:avLst>
                <a:gd name="adj" fmla="val 34067"/>
              </a:avLst>
            </a:prstGeom>
            <a:solidFill>
              <a:srgbClr val="FFBC8F"/>
            </a:solidFill>
            <a:ln/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8894" y="2084189"/>
              <a:ext cx="166092" cy="166092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638056" y="2513409"/>
              <a:ext cx="1730573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8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Email Phishing</a:t>
              </a:r>
              <a:endParaRPr lang="en-US" sz="18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638056" y="2812733"/>
              <a:ext cx="7867888" cy="221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3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 most common form, using fake emails to lure recipients into clicking malicious links or downloading</a:t>
              </a:r>
            </a:p>
            <a:p>
              <a:pPr marL="0" indent="0" algn="l">
                <a:lnSpc>
                  <a:spcPts val="1700"/>
                </a:lnSpc>
                <a:buNone/>
              </a:pPr>
              <a:r>
                <a:rPr lang="en-US" sz="13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infected attachments.</a:t>
              </a:r>
              <a:endParaRPr lang="en-US" sz="1350" dirty="0"/>
            </a:p>
          </p:txBody>
        </p:sp>
      </p:grpSp>
      <p:sp>
        <p:nvSpPr>
          <p:cNvPr id="11" name="Shape 7"/>
          <p:cNvSpPr/>
          <p:nvPr/>
        </p:nvSpPr>
        <p:spPr>
          <a:xfrm>
            <a:off x="484465" y="3533775"/>
            <a:ext cx="8175069" cy="1075849"/>
          </a:xfrm>
          <a:prstGeom prst="roundRect">
            <a:avLst>
              <a:gd name="adj" fmla="val 7168"/>
            </a:avLst>
          </a:prstGeom>
          <a:solidFill>
            <a:srgbClr val="292C32"/>
          </a:solidFill>
          <a:ln w="28575">
            <a:solidFill>
              <a:schemeClr val="bg1">
                <a:lumMod val="65000"/>
              </a:schemeClr>
            </a:solidFill>
          </a:ln>
        </p:spPr>
      </p:sp>
      <p:sp>
        <p:nvSpPr>
          <p:cNvPr id="12" name="Shape 8"/>
          <p:cNvSpPr/>
          <p:nvPr/>
        </p:nvSpPr>
        <p:spPr>
          <a:xfrm>
            <a:off x="484465" y="3518535"/>
            <a:ext cx="8175069" cy="60960"/>
          </a:xfrm>
          <a:prstGeom prst="roundRect">
            <a:avLst>
              <a:gd name="adj" fmla="val 34067"/>
            </a:avLst>
          </a:prstGeom>
          <a:solidFill>
            <a:srgbClr val="FFBC8F"/>
          </a:solidFill>
          <a:ln/>
        </p:spPr>
      </p:sp>
      <p:sp>
        <p:nvSpPr>
          <p:cNvPr id="13" name="Shape 9"/>
          <p:cNvSpPr/>
          <p:nvPr/>
        </p:nvSpPr>
        <p:spPr>
          <a:xfrm>
            <a:off x="4364355" y="3326130"/>
            <a:ext cx="415290" cy="415290"/>
          </a:xfrm>
          <a:prstGeom prst="roundRect">
            <a:avLst>
              <a:gd name="adj" fmla="val 220183"/>
            </a:avLst>
          </a:prstGeom>
          <a:solidFill>
            <a:srgbClr val="FFBC8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8894" y="3450669"/>
            <a:ext cx="166092" cy="1660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8056" y="3879890"/>
            <a:ext cx="173057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Spear Phishing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38056" y="4179213"/>
            <a:ext cx="7867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targeted attacks customized for specific individuals or organizations, making them harder to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484465" y="4900255"/>
            <a:ext cx="8175069" cy="1129783"/>
          </a:xfrm>
          <a:prstGeom prst="roundRect">
            <a:avLst>
              <a:gd name="adj" fmla="val 7168"/>
            </a:avLst>
          </a:prstGeom>
          <a:solidFill>
            <a:srgbClr val="292C32"/>
          </a:solidFill>
          <a:ln w="28575">
            <a:solidFill>
              <a:schemeClr val="bg1">
                <a:lumMod val="65000"/>
              </a:schemeClr>
            </a:solidFill>
          </a:ln>
        </p:spPr>
      </p:sp>
      <p:sp>
        <p:nvSpPr>
          <p:cNvPr id="18" name="Shape 13"/>
          <p:cNvSpPr/>
          <p:nvPr/>
        </p:nvSpPr>
        <p:spPr>
          <a:xfrm>
            <a:off x="484465" y="4885015"/>
            <a:ext cx="8175069" cy="60960"/>
          </a:xfrm>
          <a:prstGeom prst="roundRect">
            <a:avLst>
              <a:gd name="adj" fmla="val 34067"/>
            </a:avLst>
          </a:prstGeom>
          <a:solidFill>
            <a:srgbClr val="FFBC8F"/>
          </a:solidFill>
          <a:ln/>
        </p:spPr>
      </p:sp>
      <p:sp>
        <p:nvSpPr>
          <p:cNvPr id="19" name="Shape 14"/>
          <p:cNvSpPr/>
          <p:nvPr/>
        </p:nvSpPr>
        <p:spPr>
          <a:xfrm>
            <a:off x="4364355" y="4692610"/>
            <a:ext cx="415290" cy="415290"/>
          </a:xfrm>
          <a:prstGeom prst="roundRect">
            <a:avLst>
              <a:gd name="adj" fmla="val 220183"/>
            </a:avLst>
          </a:prstGeom>
          <a:solidFill>
            <a:srgbClr val="FFBC8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8894" y="4817150"/>
            <a:ext cx="166092" cy="16609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8056" y="5246370"/>
            <a:ext cx="173057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Smishing (SMS)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638056" y="5545693"/>
            <a:ext cx="7867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attempts conducted via text messages, often containing links to fake websites or requests for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data.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484465" y="6266736"/>
            <a:ext cx="8175069" cy="1138405"/>
          </a:xfrm>
          <a:prstGeom prst="roundRect">
            <a:avLst>
              <a:gd name="adj" fmla="val 7168"/>
            </a:avLst>
          </a:prstGeom>
          <a:solidFill>
            <a:srgbClr val="292C32"/>
          </a:solidFill>
          <a:ln w="28575">
            <a:solidFill>
              <a:schemeClr val="bg1">
                <a:lumMod val="65000"/>
              </a:schemeClr>
            </a:solidFill>
          </a:ln>
        </p:spPr>
      </p:sp>
      <p:sp>
        <p:nvSpPr>
          <p:cNvPr id="24" name="Shape 18"/>
          <p:cNvSpPr/>
          <p:nvPr/>
        </p:nvSpPr>
        <p:spPr>
          <a:xfrm>
            <a:off x="484465" y="6251496"/>
            <a:ext cx="8175069" cy="60960"/>
          </a:xfrm>
          <a:prstGeom prst="roundRect">
            <a:avLst>
              <a:gd name="adj" fmla="val 34067"/>
            </a:avLst>
          </a:prstGeom>
          <a:solidFill>
            <a:srgbClr val="FFBC8F"/>
          </a:solidFill>
          <a:ln/>
        </p:spPr>
      </p:sp>
      <p:sp>
        <p:nvSpPr>
          <p:cNvPr id="25" name="Shape 19"/>
          <p:cNvSpPr/>
          <p:nvPr/>
        </p:nvSpPr>
        <p:spPr>
          <a:xfrm>
            <a:off x="4364355" y="6059091"/>
            <a:ext cx="415290" cy="415290"/>
          </a:xfrm>
          <a:prstGeom prst="roundRect">
            <a:avLst>
              <a:gd name="adj" fmla="val 220183"/>
            </a:avLst>
          </a:prstGeom>
          <a:solidFill>
            <a:srgbClr val="FFBC8F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8894" y="6183630"/>
            <a:ext cx="166092" cy="16609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38056" y="6612850"/>
            <a:ext cx="173057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Vishing (Voice)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638056" y="6912173"/>
            <a:ext cx="7867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over voice calls, where attackers impersonate legitimate entities to extract sensitive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information.</a:t>
            </a:r>
            <a:endParaRPr lang="en-US" sz="13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F61578-9CF8-B424-0007-6E1994A3FC9A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951F5D-91D4-D36B-E518-EECEAE6B8B3B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541615"/>
            <a:ext cx="6386155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 Flags in Phishing Emails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3748" y="1449943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to spot the subtle indicators of a phishing email is your first line of defense. Pay close attention to these common signs.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328" y="2304990"/>
            <a:ext cx="294561" cy="2945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11923" y="2298978"/>
            <a:ext cx="330886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Suspicious Sender Addresses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11923" y="2723555"/>
            <a:ext cx="713112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unusual domains, misspelled names, or addresses that don't match the purported sender.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328" y="3750409"/>
            <a:ext cx="294561" cy="2945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11923" y="3744397"/>
            <a:ext cx="361485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Urgent or Threatening Messages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811923" y="4168973"/>
            <a:ext cx="713112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often create a sense of panic or urgency, threatening account suspension or legal action to rush your decision.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328" y="5195828"/>
            <a:ext cx="294561" cy="2945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11923" y="5189815"/>
            <a:ext cx="378642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Unexpected Attachments or Links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811923" y="5614392"/>
            <a:ext cx="713112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Hover over links to see the actual URL. Be wary of unsolicited attachments, especially if they end in .exe, .zip, or .js.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328" y="6641247"/>
            <a:ext cx="294561" cy="2945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11923" y="6635234"/>
            <a:ext cx="355913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Spelling and Grammar Mistakes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6811923" y="7059811"/>
            <a:ext cx="713112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Professional organizations rarely send out communications riddled with errors. This is a tell-tale sign of a scam.</a:t>
            </a:r>
            <a:endParaRPr 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C0601-94A3-34E4-297A-69503CC62139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8AD6B-855F-8555-A8E2-BF2E3A0B1D70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5111472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Identifying Fake Websites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often leads to fake websites designed to steal your credentials. Knowing how to scrutinize a website's authenticity is crucial.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1981200"/>
            <a:ext cx="650200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Misspelled or Look-Alike URLs: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Attackers register domains that are slightly different from legitimate ones (e.g., "bankofamerica.com" vs. "bank0famerica.com").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052" y="286833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HTTPS or Security Warnings: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Always check for "https://" and the padlock icon in the address bar. A missing "s" or a security warning indicates an unsafe site.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3687953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Website Design: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Legitimate companies invest in professional web design. A poorly designed, low-resolution, or inconsistent site can be a red flag.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052" y="4242898"/>
            <a:ext cx="650200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Requests for Sensitive Information: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 suspicious if a website asks for an unusual amount of personal or financial data, especially outside of a secure login portal.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65" y="2020014"/>
            <a:ext cx="6502003" cy="650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24898-EF08-076F-68AE-CA93FBA53F08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16EDF-0EF4-658D-E03C-CCA6855BA3BD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492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Social Engineering Explained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engineering is the art of manipulating people into performing actions or divulging confidential information. It's often the human element, not technology, that attackers exploit.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Psychological Tactics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leverage human psychology, using persuasion and trust to bypass technical safeguards.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709392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Manipulating Trust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build rapport or impersonate trusted individuals to gain access or information.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409789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Human Factor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Humans are often the weakest link in security, making education and awareness paramount.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323767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744266" y="5623084"/>
            <a:ext cx="2948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Information Extraction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ultimate goal is to trick individuals into unknowingly compromising security.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935266"/>
            <a:ext cx="339328" cy="3393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B3279A-443E-5FD2-9B22-415C0719AC7B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787DB0-FC84-026E-04EA-A5E1C809F4E1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22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433" y="2637949"/>
            <a:ext cx="5133499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Social Engineering Tactics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433" y="3437930"/>
            <a:ext cx="13419534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employ a range of sophisticated psychological tactics to exploit human vulnerabilities. Recognizing these can help you avoid becoming a victim.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5433" y="3909179"/>
            <a:ext cx="6623328" cy="1837730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293" y="3932039"/>
            <a:ext cx="6577608" cy="518874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378" y="4061698"/>
            <a:ext cx="259437" cy="2594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1172" y="4623792"/>
            <a:ext cx="2162294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Fear and Urgency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01172" y="4997768"/>
            <a:ext cx="6231850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a sense of immediate danger or a limited-time offer to pressure victims into hasty decisions.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01639" y="3909179"/>
            <a:ext cx="6623328" cy="1837730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424499" y="3932039"/>
            <a:ext cx="6577608" cy="518874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3585" y="4061698"/>
            <a:ext cx="259437" cy="25943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7378" y="4623792"/>
            <a:ext cx="243982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Authority Impersonation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597378" y="4997768"/>
            <a:ext cx="6231850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Posing as someone in a position of power (e.g., CEO, IT support, government official) to demand compliance.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5433" y="5919788"/>
            <a:ext cx="6623328" cy="1837730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8293" y="5942648"/>
            <a:ext cx="6577608" cy="518874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7378" y="6072307"/>
            <a:ext cx="259437" cy="25943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01172" y="6634401"/>
            <a:ext cx="2162294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Curiosity or Rewards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801172" y="7008376"/>
            <a:ext cx="623185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Enticing victims with promises of exclusive content, prizes, or irresistible deals.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401639" y="5919788"/>
            <a:ext cx="6623328" cy="1837730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424499" y="5942648"/>
            <a:ext cx="6577608" cy="518874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83585" y="6072307"/>
            <a:ext cx="259437" cy="25943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97378" y="6634401"/>
            <a:ext cx="2162294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Trust and Familiarity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597378" y="7008376"/>
            <a:ext cx="6231850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existing relationships or impersonating known contacts to lower a victim's guard.</a:t>
            </a:r>
            <a:endParaRPr lang="en-US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37B70-1D9A-3A93-3EFE-A74D1D535BBD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A8C39-14FA-6DB7-0010-EBDEF539840E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8628"/>
            <a:ext cx="7949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Phishing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attempts are constantly evolving. Here are some common scenarios you might encounter, designed to look authentic.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35060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335060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335060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examples highlight how sophisticated attackers have become, making it critical to stay vigilant and scrutinize every detail.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22F3B-6736-38B7-FA41-EF3544862B05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53B63-2F92-90FC-64C4-94B08DC25594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65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188" y="2397442"/>
            <a:ext cx="5966341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Practices: Avoiding Phishing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50188" y="3124438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yourself with these essential habits to safeguard against phishing and maintain a secure online presence.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15184" y="3562946"/>
            <a:ext cx="628769" cy="943213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746641" y="3876913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36119" y="3709868"/>
            <a:ext cx="196500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Think Before Clicking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336119" y="4049673"/>
            <a:ext cx="1274409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pause and consider the legitimacy of an email or message before interacting with any links or attachments.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15184" y="4638675"/>
            <a:ext cx="628769" cy="943213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746641" y="4977289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336119" y="4810244"/>
            <a:ext cx="196500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Verify the Sender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336119" y="5150048"/>
            <a:ext cx="1274409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something feels off, independently verify the sender's identity through official channels, not by replying to the suspicious message.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493514" y="5714404"/>
            <a:ext cx="628769" cy="943213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746641" y="6077664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36119" y="5910620"/>
            <a:ext cx="223277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Passwords &amp; MFA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336119" y="6250424"/>
            <a:ext cx="1274409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unique, complex passwords for each account and enable Multi-Factor Authentication (MFA) wherever possible for an extra layer of security.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493514" y="6790134"/>
            <a:ext cx="628769" cy="943213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</p:sp>
      <p:sp>
        <p:nvSpPr>
          <p:cNvPr id="18" name="Text 15"/>
          <p:cNvSpPr/>
          <p:nvPr/>
        </p:nvSpPr>
        <p:spPr>
          <a:xfrm>
            <a:off x="746641" y="7178040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336119" y="7010995"/>
            <a:ext cx="2084784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Keep Systems Updated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336119" y="7350800"/>
            <a:ext cx="1274409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update your operating system, web browsers, and security software to protect against known vulnerabilities.</a:t>
            </a:r>
            <a:endParaRPr lang="en-US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493BA-81F4-AD05-337D-D409A709EDF1}"/>
              </a:ext>
            </a:extLst>
          </p:cNvPr>
          <p:cNvSpPr txBox="1"/>
          <p:nvPr/>
        </p:nvSpPr>
        <p:spPr>
          <a:xfrm>
            <a:off x="12841942" y="7785288"/>
            <a:ext cx="1667434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Made by </a:t>
            </a: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Badar</a:t>
            </a:r>
            <a:endParaRPr lang="en-PK" sz="1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1B35-3B53-B03B-6C6C-9541BB4BBBDE}"/>
              </a:ext>
            </a:extLst>
          </p:cNvPr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1006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 Badar</cp:lastModifiedBy>
  <cp:revision>7</cp:revision>
  <dcterms:created xsi:type="dcterms:W3CDTF">2025-12-28T17:38:37Z</dcterms:created>
  <dcterms:modified xsi:type="dcterms:W3CDTF">2025-12-29T17:08:46Z</dcterms:modified>
</cp:coreProperties>
</file>